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994568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5634039" y="0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CC6D5-415F-4B4A-8954-DFEEC487F5E9}" type="datetime1">
              <a: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06.01.2016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6513508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5634039" y="6513508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1B2D6C-8EBC-448F-A997-33282FEDBD20}" type="slidenum">
              <a:t>‹Nr.›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6271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5634039" y="0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E0A7995C-9E0E-4331-91B5-98E3E925F884}" type="datetime1">
              <a:rPr lang="de-DE"/>
              <a:pPr lvl="0"/>
              <a:t>06.01.2016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91" cy="25717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993779" y="3257550"/>
            <a:ext cx="7958142" cy="3086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6513508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5634039" y="6513508"/>
            <a:ext cx="431006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9B28E752-8093-423B-95E9-F475E5B2F88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9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5634039" y="6513508"/>
            <a:ext cx="4310060" cy="342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33A1B2-476D-4CF6-86AE-733E2083DC47}" type="slidenum">
              <a:t>12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6058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FF7FD-50D8-4B46-A5A0-57F9E63298F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9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08E453-BF2E-4747-8135-82ABA518157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0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515099" y="609603"/>
            <a:ext cx="194310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09603"/>
            <a:ext cx="56768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558EC1-44C7-4C07-B908-7FF70A982D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4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7A79DA-1C09-4EF8-9FAC-890AD439440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CC339B-B578-417F-899C-F3E9D8BF575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2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D44726-83B5-4C33-91AE-A2689290209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8FB559-7CBF-4532-A0A3-7A872439315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6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75CCE6-CC6F-4B27-8FCA-1C01BBA5365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3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EEA79-565A-4237-8B10-9749B87CB97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2EA65C-E598-45E9-AED8-4D0ABE3B1DC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E3F5D0-1FF8-4226-877D-E77B6296A6F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4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FFFF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685800" y="198120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685800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defRPr>
            </a:lvl1pPr>
          </a:lstStyle>
          <a:p>
            <a:pPr lvl="0"/>
            <a:fld id="{40B3D307-595A-47EF-896C-887EF057086B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Times New Roman"/>
          <a:cs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de-DE" sz="3200" b="0" i="0" u="none" strike="noStrike" kern="0" cap="none" spc="0" baseline="0">
          <a:solidFill>
            <a:srgbClr val="000000"/>
          </a:solidFill>
          <a:uFillTx/>
          <a:latin typeface="Times New Roman"/>
          <a:cs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de-DE" sz="2800" b="0" i="0" u="none" strike="noStrike" kern="0" cap="none" spc="0" baseline="0">
          <a:solidFill>
            <a:srgbClr val="000000"/>
          </a:solidFill>
          <a:uFillTx/>
          <a:latin typeface="Times New Roman"/>
          <a:cs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Times New Roman"/>
          <a:cs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000" b="0" i="0" u="none" strike="noStrike" kern="0" cap="none" spc="0" baseline="0">
          <a:solidFill>
            <a:srgbClr val="000000"/>
          </a:solidFill>
          <a:uFillTx/>
          <a:latin typeface="Times New Roman"/>
          <a:cs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de-DE" sz="2000" b="0" i="0" u="none" strike="noStrike" kern="0" cap="none" spc="0" baseline="0">
          <a:solidFill>
            <a:srgbClr val="000000"/>
          </a:solidFill>
          <a:uFillTx/>
          <a:latin typeface="Times New Roman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hangingPunct="1"/>
            <a:r>
              <a:rPr lang="de-DE" sz="5400" b="1">
                <a:solidFill>
                  <a:srgbClr val="0033CC"/>
                </a:solidFill>
                <a:latin typeface="Arial" pitchFamily="34"/>
              </a:rPr>
              <a:t>Wir vergleichen Pixelgrafiken und Vektorgrafiken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81003"/>
            <a:ext cx="8001000" cy="685800"/>
          </a:xfrm>
        </p:spPr>
        <p:txBody>
          <a:bodyPr anchorCtr="0"/>
          <a:lstStyle/>
          <a:p>
            <a:pPr lvl="0" algn="l" hangingPunct="1"/>
            <a:r>
              <a:rPr lang="de-DE" sz="4000" b="1">
                <a:latin typeface="Arial" pitchFamily="34"/>
              </a:rPr>
              <a:t>Rastergrafiken – </a:t>
            </a:r>
            <a:r>
              <a:rPr lang="de-DE" sz="1400">
                <a:latin typeface="Arial" pitchFamily="34"/>
              </a:rPr>
              <a:t>auch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Pixelgrafiken</a:t>
            </a:r>
            <a:r>
              <a:rPr lang="de-DE" sz="2000">
                <a:latin typeface="Arial" pitchFamily="34"/>
              </a:rPr>
              <a:t> </a:t>
            </a:r>
            <a:r>
              <a:rPr lang="de-DE" sz="1400">
                <a:latin typeface="Arial" pitchFamily="34"/>
              </a:rPr>
              <a:t>oder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Bitmaps</a:t>
            </a:r>
          </a:p>
        </p:txBody>
      </p:sp>
      <p:sp>
        <p:nvSpPr>
          <p:cNvPr id="3" name="Rectangle 3"/>
          <p:cNvSpPr/>
          <p:nvPr/>
        </p:nvSpPr>
        <p:spPr>
          <a:xfrm>
            <a:off x="685800" y="304796"/>
            <a:ext cx="8077196" cy="761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Line 4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3091" r="12622"/>
          <a:stretch>
            <a:fillRect/>
          </a:stretch>
        </p:blipFill>
        <p:spPr>
          <a:xfrm>
            <a:off x="914400" y="2514600"/>
            <a:ext cx="3810003" cy="34194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0203" y="2514600"/>
            <a:ext cx="3113083" cy="34194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Box 7"/>
          <p:cNvSpPr txBox="1"/>
          <p:nvPr/>
        </p:nvSpPr>
        <p:spPr>
          <a:xfrm>
            <a:off x="838203" y="1447796"/>
            <a:ext cx="73913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Welche </a:t>
            </a:r>
            <a:r>
              <a:rPr lang="de-DE" sz="2400" b="1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Dateikennungen</a:t>
            </a: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 haben </a:t>
            </a:r>
            <a:r>
              <a:rPr lang="de-DE" sz="2400" b="1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Pixelformate?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761996" y="1904996"/>
            <a:ext cx="4190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*.jpg</a:t>
            </a: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de-DE" sz="16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J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oint</a:t>
            </a:r>
            <a:r>
              <a:rPr lang="de-DE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16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P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hotographics</a:t>
            </a:r>
            <a:r>
              <a:rPr lang="de-DE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Expert </a:t>
            </a:r>
            <a:r>
              <a:rPr lang="de-DE" sz="16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G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roup)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181603" y="1904996"/>
            <a:ext cx="35051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*.gif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de-DE" sz="16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G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rafics </a:t>
            </a:r>
            <a:r>
              <a:rPr lang="de-DE" sz="16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I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nterchange </a:t>
            </a:r>
            <a:r>
              <a:rPr lang="de-DE" sz="16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F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ormat)</a:t>
            </a: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81003"/>
            <a:ext cx="8001000" cy="685800"/>
          </a:xfrm>
        </p:spPr>
        <p:txBody>
          <a:bodyPr anchorCtr="0"/>
          <a:lstStyle/>
          <a:p>
            <a:pPr lvl="0" algn="l" hangingPunct="1"/>
            <a:r>
              <a:rPr lang="de-DE" sz="4000" b="1">
                <a:latin typeface="Arial" pitchFamily="34"/>
              </a:rPr>
              <a:t>Rastergrafiken – </a:t>
            </a:r>
            <a:r>
              <a:rPr lang="de-DE" sz="1400">
                <a:latin typeface="Arial" pitchFamily="34"/>
              </a:rPr>
              <a:t>auch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Pixelgrafiken</a:t>
            </a:r>
            <a:r>
              <a:rPr lang="de-DE" sz="2000">
                <a:latin typeface="Arial" pitchFamily="34"/>
              </a:rPr>
              <a:t> </a:t>
            </a:r>
            <a:r>
              <a:rPr lang="de-DE" sz="1400">
                <a:latin typeface="Arial" pitchFamily="34"/>
              </a:rPr>
              <a:t>oder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Bitmaps</a:t>
            </a:r>
          </a:p>
        </p:txBody>
      </p:sp>
      <p:sp>
        <p:nvSpPr>
          <p:cNvPr id="3" name="Rectangle 3"/>
          <p:cNvSpPr/>
          <p:nvPr/>
        </p:nvSpPr>
        <p:spPr>
          <a:xfrm>
            <a:off x="685800" y="304796"/>
            <a:ext cx="8077196" cy="761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Line 4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838203" y="1447796"/>
            <a:ext cx="7391396" cy="822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Wofür werden </a:t>
            </a:r>
            <a:r>
              <a:rPr lang="de-DE" sz="2400" b="1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*.gif-Formate,</a:t>
            </a: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 wofür </a:t>
            </a:r>
            <a:r>
              <a:rPr lang="de-DE" sz="2400" b="1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*.jpg-Formate</a:t>
            </a: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 verwendet?</a:t>
            </a:r>
            <a:endParaRPr lang="de-DE" sz="2400" b="1" i="0" u="none" strike="noStrike" kern="1200" cap="none" spc="0" baseline="0">
              <a:solidFill>
                <a:srgbClr val="3333CC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38203" y="2514600"/>
            <a:ext cx="5105396" cy="1296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*.jpg-Format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eignet sich besonders gut für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Fotos,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da es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16 Mio. Farben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zulässt. </a:t>
            </a:r>
            <a:endParaRPr lang="de-DE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892170" y="4190996"/>
            <a:ext cx="5737229" cy="21367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*.gif-Format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findet Verwendung für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Logos, Icons,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und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Strichzeichnungen,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da die Anzahl der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Farben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auf </a:t>
            </a:r>
            <a:r>
              <a:rPr lang="de-DE" sz="2400" b="0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max.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256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begrenzt ist.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Vorteil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Geringe Dateigröße</a:t>
            </a:r>
          </a:p>
        </p:txBody>
      </p:sp>
      <p:pic>
        <p:nvPicPr>
          <p:cNvPr id="8" name="Picture 8" descr="jpg1_maedchen"/>
          <p:cNvPicPr>
            <a:picLocks noChangeAspect="1"/>
          </p:cNvPicPr>
          <p:nvPr/>
        </p:nvPicPr>
        <p:blipFill>
          <a:blip r:embed="rId2"/>
          <a:srcRect l="33333"/>
          <a:stretch>
            <a:fillRect/>
          </a:stretch>
        </p:blipFill>
        <p:spPr>
          <a:xfrm>
            <a:off x="6705596" y="2517772"/>
            <a:ext cx="1371600" cy="1366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j04325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0" y="4572000"/>
            <a:ext cx="1295403" cy="12954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dbil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1203" y="295278"/>
            <a:ext cx="5211759" cy="62483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04796"/>
            <a:ext cx="7772400" cy="761996"/>
          </a:xfrm>
        </p:spPr>
        <p:txBody>
          <a:bodyPr anchorCtr="0"/>
          <a:lstStyle/>
          <a:p>
            <a:pPr lvl="0" algn="l" hangingPunct="1"/>
            <a:r>
              <a:rPr lang="de-DE" sz="4000" b="1">
                <a:latin typeface="Arial" pitchFamily="34"/>
              </a:rPr>
              <a:t>Rastergrafiken </a:t>
            </a:r>
            <a:r>
              <a:rPr lang="de-DE" sz="2000" b="1">
                <a:latin typeface="Arial" pitchFamily="34"/>
              </a:rPr>
              <a:t>–</a:t>
            </a:r>
            <a:r>
              <a:rPr lang="de-DE" sz="4000" b="1">
                <a:latin typeface="Arial" pitchFamily="34"/>
              </a:rPr>
              <a:t> </a:t>
            </a:r>
            <a:r>
              <a:rPr lang="de-DE" sz="1400">
                <a:latin typeface="Arial" pitchFamily="34"/>
              </a:rPr>
              <a:t>auch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Pixelgrafiken</a:t>
            </a:r>
            <a:r>
              <a:rPr lang="de-DE" sz="2000">
                <a:latin typeface="Arial" pitchFamily="34"/>
              </a:rPr>
              <a:t> </a:t>
            </a:r>
            <a:r>
              <a:rPr lang="de-DE" sz="1400">
                <a:latin typeface="Arial" pitchFamily="34"/>
              </a:rPr>
              <a:t>oder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Bitmaps</a:t>
            </a:r>
          </a:p>
        </p:txBody>
      </p:sp>
      <p:sp>
        <p:nvSpPr>
          <p:cNvPr id="3" name="Line 3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4" descr="j018557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9290" y="3790946"/>
            <a:ext cx="2830516" cy="23812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AG00373_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53203" y="4572000"/>
            <a:ext cx="1200150" cy="11541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j01892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53203" y="1938335"/>
            <a:ext cx="1079504" cy="10795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j028357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44623" y="4640259"/>
            <a:ext cx="1017590" cy="1074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 descr="j04326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3938" y="1628775"/>
            <a:ext cx="1943100" cy="1943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DD00448_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97002" y="1981203"/>
            <a:ext cx="965204" cy="10795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4208" y="188915"/>
            <a:ext cx="7772400" cy="854077"/>
          </a:xfrm>
        </p:spPr>
        <p:txBody>
          <a:bodyPr/>
          <a:lstStyle/>
          <a:p>
            <a:pPr lvl="0" hangingPunct="1"/>
            <a:r>
              <a:rPr lang="de-DE" b="1" u="sng">
                <a:solidFill>
                  <a:srgbClr val="3333CC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</a:rPr>
              <a:t>Das weißt du jetzt!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1196977"/>
            <a:ext cx="8280404" cy="5472117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 b="1">
                <a:solidFill>
                  <a:srgbClr val="3333CC"/>
                </a:solidFill>
                <a:latin typeface="Arial" pitchFamily="34"/>
              </a:rPr>
              <a:t>Welche Dateikennungen haben Vektorgrafiken?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en-GB" sz="1800">
                <a:latin typeface="Arial" pitchFamily="34"/>
              </a:rPr>
              <a:t>*.wmf (Windows Metafile) oder   *</a:t>
            </a:r>
            <a:r>
              <a:rPr lang="de-DE" sz="1800">
                <a:latin typeface="Arial" pitchFamily="34"/>
              </a:rPr>
              <a:t>.cdr (Corel Draw)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endParaRPr lang="de-DE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 b="1">
                <a:solidFill>
                  <a:srgbClr val="3333CC"/>
                </a:solidFill>
                <a:latin typeface="Arial" pitchFamily="34"/>
              </a:rPr>
              <a:t>Wofür werden Vektorgrafiken verwendet?</a:t>
            </a:r>
            <a:endParaRPr lang="de-DE" sz="1800">
              <a:solidFill>
                <a:srgbClr val="3333CC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>
                <a:latin typeface="Arial" pitchFamily="34"/>
              </a:rPr>
              <a:t>für Logos und ClipArts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endParaRPr lang="de-DE" sz="1800" b="1">
              <a:solidFill>
                <a:srgbClr val="3333CC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 b="1">
                <a:solidFill>
                  <a:srgbClr val="3333CC"/>
                </a:solidFill>
                <a:latin typeface="Arial" pitchFamily="34"/>
              </a:rPr>
              <a:t>Welche Dateikennungen haben Pixelgrafiken?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>
                <a:latin typeface="Arial" pitchFamily="34"/>
              </a:rPr>
              <a:t>*.jpg (Joint Photographics Expert Group) oder *</a:t>
            </a:r>
            <a:r>
              <a:rPr lang="fr-FR" sz="1800">
                <a:latin typeface="Arial" pitchFamily="34"/>
              </a:rPr>
              <a:t>.gif (Grafics Interchange Format)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endParaRPr lang="fr-FR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 b="1">
                <a:solidFill>
                  <a:srgbClr val="3333CC"/>
                </a:solidFill>
                <a:latin typeface="Arial" pitchFamily="34"/>
              </a:rPr>
              <a:t>Vorteile von Dateien mit der Endung *.jpg?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>
                <a:latin typeface="Arial" pitchFamily="34"/>
              </a:rPr>
              <a:t>eignet sich besondert gut für Fotos, da es </a:t>
            </a:r>
            <a:r>
              <a:rPr lang="de-DE" sz="1800" u="sng">
                <a:latin typeface="Arial" pitchFamily="34"/>
              </a:rPr>
              <a:t>16. Mio. Farben</a:t>
            </a:r>
            <a:r>
              <a:rPr lang="de-DE" sz="1800">
                <a:latin typeface="Arial" pitchFamily="34"/>
              </a:rPr>
              <a:t> zulässt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endParaRPr lang="fr-FR" sz="1800" b="1">
              <a:solidFill>
                <a:srgbClr val="3333CC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fr-FR" sz="1800" b="1">
                <a:solidFill>
                  <a:srgbClr val="3333CC"/>
                </a:solidFill>
                <a:latin typeface="Arial" pitchFamily="34"/>
              </a:rPr>
              <a:t>Wofür werden Dateien mit der Endung *.gif verwendet?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>
                <a:latin typeface="Arial" pitchFamily="34"/>
              </a:rPr>
              <a:t>findet Verwendung für </a:t>
            </a:r>
            <a:r>
              <a:rPr lang="de-DE" sz="1800" u="sng">
                <a:latin typeface="Arial" pitchFamily="34"/>
              </a:rPr>
              <a:t>Logos, Icons, und Strichzeichnungen</a:t>
            </a:r>
            <a:r>
              <a:rPr lang="de-DE" sz="1800">
                <a:latin typeface="Arial" pitchFamily="34"/>
              </a:rPr>
              <a:t>, da die Anzahl der Farben auf max. 256 begrenzt ist. 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endParaRPr lang="de-DE" sz="1800" b="1">
              <a:solidFill>
                <a:srgbClr val="3333CC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 b="1">
                <a:solidFill>
                  <a:srgbClr val="3333CC"/>
                </a:solidFill>
                <a:latin typeface="Arial" pitchFamily="34"/>
              </a:rPr>
              <a:t>Nenne einen Vorteil einer *.gif-Datei!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</a:pPr>
            <a:r>
              <a:rPr lang="de-DE" sz="1800" b="1">
                <a:latin typeface="Arial" pitchFamily="34"/>
              </a:rPr>
              <a:t>Vorteil</a:t>
            </a:r>
            <a:r>
              <a:rPr lang="de-DE" sz="1800">
                <a:latin typeface="Arial" pitchFamily="34"/>
              </a:rPr>
              <a:t>: geringe Dateigröße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Effect">
                      <p:stCondLst>
                        <p:cond delay="indefinite"/>
                      </p:stCondLst>
                      <p:childTnLst>
                        <p:par>
                          <p:cTn id="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Effect">
                      <p:stCondLst>
                        <p:cond delay="indefinite"/>
                      </p:stCondLst>
                      <p:childTnLst>
                        <p:par>
                          <p:cTn id="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Effect">
                      <p:stCondLst>
                        <p:cond delay="indefinite"/>
                      </p:stCondLst>
                      <p:childTnLst>
                        <p:par>
                          <p:cTn id="6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Effect">
                      <p:stCondLst>
                        <p:cond delay="indefinite"/>
                      </p:stCondLst>
                      <p:childTnLst>
                        <p:par>
                          <p:cTn id="7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81003"/>
            <a:ext cx="7772400" cy="838203"/>
          </a:xfrm>
        </p:spPr>
        <p:txBody>
          <a:bodyPr/>
          <a:lstStyle/>
          <a:p>
            <a:pPr lvl="0" hangingPunct="1"/>
            <a:r>
              <a:rPr lang="de-DE" sz="4000" b="1">
                <a:latin typeface="Arial" pitchFamily="34"/>
              </a:rPr>
              <a:t>Das weißt du noch!</a:t>
            </a:r>
          </a:p>
        </p:txBody>
      </p:sp>
      <p:sp>
        <p:nvSpPr>
          <p:cNvPr id="3" name="Line 3"/>
          <p:cNvSpPr/>
          <p:nvPr/>
        </p:nvSpPr>
        <p:spPr>
          <a:xfrm>
            <a:off x="609603" y="1219196"/>
            <a:ext cx="79248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685800" y="1752603"/>
            <a:ext cx="769620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99"/>
                </a:solidFill>
                <a:uFillTx/>
                <a:latin typeface="Arial" pitchFamily="34"/>
                <a:cs typeface="Arial" pitchFamily="34"/>
              </a:rPr>
              <a:t>Wie werden</a:t>
            </a:r>
            <a:r>
              <a:rPr lang="de-DE" sz="2400" b="1" i="0" u="none" strike="noStrike" kern="1200" cap="none" spc="0" baseline="0">
                <a:solidFill>
                  <a:srgbClr val="000099"/>
                </a:solidFill>
                <a:uFillTx/>
                <a:latin typeface="Arial" pitchFamily="34"/>
                <a:cs typeface="Arial" pitchFamily="34"/>
              </a:rPr>
              <a:t> Bilder </a:t>
            </a:r>
            <a:r>
              <a:rPr lang="de-DE" sz="2400" b="0" i="0" u="none" strike="noStrike" kern="1200" cap="none" spc="0" baseline="0">
                <a:solidFill>
                  <a:srgbClr val="000099"/>
                </a:solidFill>
                <a:uFillTx/>
                <a:latin typeface="Arial" pitchFamily="34"/>
                <a:cs typeface="Arial" pitchFamily="34"/>
              </a:rPr>
              <a:t>oder</a:t>
            </a:r>
            <a:r>
              <a:rPr lang="de-DE" sz="2400" b="1" i="0" u="none" strike="noStrike" kern="1200" cap="none" spc="0" baseline="0">
                <a:solidFill>
                  <a:srgbClr val="000099"/>
                </a:solidFill>
                <a:uFillTx/>
                <a:latin typeface="Arial" pitchFamily="34"/>
                <a:cs typeface="Arial" pitchFamily="34"/>
              </a:rPr>
              <a:t> Grafiken </a:t>
            </a:r>
            <a:r>
              <a:rPr lang="de-DE" sz="2400" b="0" i="0" u="none" strike="noStrike" kern="1200" cap="none" spc="0" baseline="0">
                <a:solidFill>
                  <a:srgbClr val="000099"/>
                </a:solidFill>
                <a:uFillTx/>
                <a:latin typeface="Arial" pitchFamily="34"/>
                <a:cs typeface="Arial" pitchFamily="34"/>
              </a:rPr>
              <a:t>digital dargestellt?</a:t>
            </a:r>
          </a:p>
        </p:txBody>
      </p:sp>
      <p:sp>
        <p:nvSpPr>
          <p:cNvPr id="5" name="Rectangle 5"/>
          <p:cNvSpPr/>
          <p:nvPr/>
        </p:nvSpPr>
        <p:spPr>
          <a:xfrm>
            <a:off x="730248" y="2438403"/>
            <a:ext cx="3689347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als </a:t>
            </a:r>
            <a:r>
              <a:rPr lang="de-DE" sz="24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Vektorgrafik</a:t>
            </a:r>
          </a:p>
        </p:txBody>
      </p:sp>
      <p:sp>
        <p:nvSpPr>
          <p:cNvPr id="6" name="Rectangle 6"/>
          <p:cNvSpPr/>
          <p:nvPr/>
        </p:nvSpPr>
        <p:spPr>
          <a:xfrm>
            <a:off x="4859341" y="2276471"/>
            <a:ext cx="3689347" cy="8223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als </a:t>
            </a:r>
            <a:r>
              <a:rPr lang="de-DE" sz="24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Rastergrafik/Pixelgrafik</a:t>
            </a:r>
          </a:p>
        </p:txBody>
      </p:sp>
      <p:pic>
        <p:nvPicPr>
          <p:cNvPr id="7" name="Picture 7" descr="wmf1_Hund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996" y="3135313"/>
            <a:ext cx="3743325" cy="2879729"/>
          </a:xfrm>
          <a:prstGeom prst="rect">
            <a:avLst/>
          </a:prstGeom>
          <a:solidFill>
            <a:srgbClr val="FFCC66"/>
          </a:solidFill>
          <a:ln cap="flat"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5105396" y="3168652"/>
            <a:ext cx="2795585" cy="28797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04796" y="609603"/>
            <a:ext cx="2438403" cy="1143000"/>
          </a:xfrm>
        </p:spPr>
        <p:txBody>
          <a:bodyPr/>
          <a:lstStyle/>
          <a:p>
            <a:pPr lvl="0" hangingPunct="1"/>
            <a:r>
              <a:rPr lang="de-DE" sz="2400">
                <a:solidFill>
                  <a:srgbClr val="000099"/>
                </a:solidFill>
                <a:latin typeface="Arial" pitchFamily="34"/>
              </a:rPr>
              <a:t>Wie sind </a:t>
            </a:r>
            <a:r>
              <a:rPr lang="de-DE" sz="2400" b="1">
                <a:solidFill>
                  <a:srgbClr val="000099"/>
                </a:solidFill>
                <a:latin typeface="Arial" pitchFamily="34"/>
              </a:rPr>
              <a:t>Vektorgrafiken</a:t>
            </a:r>
            <a:r>
              <a:rPr lang="de-DE" sz="2400">
                <a:solidFill>
                  <a:srgbClr val="000099"/>
                </a:solidFill>
                <a:latin typeface="Arial" pitchFamily="34"/>
              </a:rPr>
              <a:t> aufgebaut?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019796" y="1600200"/>
            <a:ext cx="2895603" cy="1296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aus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24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Objekten,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z. B.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Linien, Kurven, Kreise, Vielecke, …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81003"/>
            <a:ext cx="7772400" cy="609603"/>
          </a:xfrm>
        </p:spPr>
        <p:txBody>
          <a:bodyPr/>
          <a:lstStyle/>
          <a:p>
            <a:pPr lvl="0" hangingPunct="1"/>
            <a:r>
              <a:rPr lang="de-DE" sz="4000" b="1">
                <a:latin typeface="Arial" pitchFamily="34"/>
              </a:rPr>
              <a:t>Vektorgrafiken</a:t>
            </a:r>
          </a:p>
        </p:txBody>
      </p:sp>
      <p:sp>
        <p:nvSpPr>
          <p:cNvPr id="3" name="Line 3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4" descr="wmf2_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2603" y="2873373"/>
            <a:ext cx="2438403" cy="5175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wmf2_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7300" y="4689472"/>
            <a:ext cx="6629400" cy="1406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wmf2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796" y="3657600"/>
            <a:ext cx="3962396" cy="8413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Box 7"/>
          <p:cNvSpPr txBox="1"/>
          <p:nvPr/>
        </p:nvSpPr>
        <p:spPr>
          <a:xfrm>
            <a:off x="761996" y="1309685"/>
            <a:ext cx="7772400" cy="14311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Alle Objekte sind in 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Größe, Farbe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und 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Form veränderbar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und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werden durch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Anfangs-, Zwischen-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und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Endpunkte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festgelegt.</a:t>
            </a:r>
            <a:endParaRPr lang="de-DE" sz="1800" b="1" i="0" u="none" strike="noStrike" kern="1200" cap="none" spc="0" baseline="0" dirty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Eine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Veränderung der Größe spielt </a:t>
            </a: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für die Qualität</a:t>
            </a:r>
            <a:r>
              <a:rPr lang="de-DE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keine Rolle</a:t>
            </a:r>
            <a:r>
              <a:rPr lang="de-DE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dirty="0" err="1" smtClean="0">
                <a:latin typeface="Arial" pitchFamily="34"/>
                <a:cs typeface="Arial" pitchFamily="34"/>
              </a:rPr>
              <a:t>ClipArts</a:t>
            </a:r>
            <a:r>
              <a:rPr lang="de-DE" b="1" dirty="0" smtClean="0">
                <a:latin typeface="Arial" pitchFamily="34"/>
                <a:cs typeface="Arial" pitchFamily="34"/>
              </a:rPr>
              <a:t> sind </a:t>
            </a:r>
            <a:r>
              <a:rPr lang="de-DE" b="1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Vektorgrafiken</a:t>
            </a:r>
            <a:r>
              <a:rPr lang="de-DE" b="1" dirty="0" smtClean="0">
                <a:latin typeface="Arial" pitchFamily="34"/>
                <a:cs typeface="Arial" pitchFamily="34"/>
              </a:rPr>
              <a:t>, d. h. es sind keine Pixel vorhanden.</a:t>
            </a:r>
            <a:endParaRPr lang="de-DE" sz="1800" b="1" i="0" u="none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8" name="Picture 8" descr="wmf2_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00600" y="2873373"/>
            <a:ext cx="2438403" cy="5175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Effect">
                      <p:stCondLst>
                        <p:cond delay="indefinite"/>
                      </p:stCondLst>
                      <p:childTnLst>
                        <p:par>
                          <p:cTn id="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81003"/>
            <a:ext cx="7772400" cy="609603"/>
          </a:xfrm>
        </p:spPr>
        <p:txBody>
          <a:bodyPr/>
          <a:lstStyle/>
          <a:p>
            <a:pPr lvl="0" hangingPunct="1"/>
            <a:r>
              <a:rPr lang="de-DE" sz="4000" b="1">
                <a:latin typeface="Arial" pitchFamily="34"/>
              </a:rPr>
              <a:t>Vektorgrafiken</a:t>
            </a:r>
          </a:p>
        </p:txBody>
      </p:sp>
      <p:sp>
        <p:nvSpPr>
          <p:cNvPr id="3" name="Line 3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838203" y="1828800"/>
            <a:ext cx="73913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Welche </a:t>
            </a:r>
            <a:r>
              <a:rPr lang="de-DE" sz="2400" b="1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Dateikennungen</a:t>
            </a: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 haben Vektorgrafiken?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914400" y="2333621"/>
            <a:ext cx="5791196" cy="15525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*.wmf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	   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W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indows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M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eta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f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*.cdr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	   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C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orel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Dr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aw)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*.hpgl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H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ewlett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P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ackard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G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raphics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L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anguage)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761996" y="4495803"/>
            <a:ext cx="7543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Wofür werden Vektorgrafiken</a:t>
            </a:r>
            <a:r>
              <a:rPr lang="de-DE" sz="2400" b="1" i="0" u="none" strike="noStrike" kern="1200" cap="none" spc="0" baseline="0">
                <a:solidFill>
                  <a:srgbClr val="3333CC"/>
                </a:solidFill>
                <a:uFillTx/>
                <a:latin typeface="Arial" pitchFamily="34"/>
                <a:cs typeface="Arial" pitchFamily="34"/>
              </a:rPr>
              <a:t> verwendet?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804864" y="4953003"/>
            <a:ext cx="4953003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für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 Logos</a:t>
            </a: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und</a:t>
            </a: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24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ClipArts</a:t>
            </a:r>
          </a:p>
        </p:txBody>
      </p:sp>
      <p:pic>
        <p:nvPicPr>
          <p:cNvPr id="8" name="Picture 8" descr="j036997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4196" y="2330448"/>
            <a:ext cx="1514475" cy="15843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EN00354_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3" y="5105396"/>
            <a:ext cx="1447796" cy="11334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DD01352_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10403" y="5029200"/>
            <a:ext cx="1219196" cy="11731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Effect">
                      <p:stCondLst>
                        <p:cond delay="indefinite"/>
                      </p:stCondLst>
                      <p:childTnLst>
                        <p:par>
                          <p:cTn id="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Effect">
                      <p:stCondLst>
                        <p:cond delay="indefinite"/>
                      </p:stCondLst>
                      <p:childTnLst>
                        <p:par>
                          <p:cTn id="4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Effect">
                      <p:stCondLst>
                        <p:cond delay="indefinite"/>
                      </p:stCondLst>
                      <p:childTnLst>
                        <p:par>
                          <p:cTn id="5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11184" y="260347"/>
            <a:ext cx="7772400" cy="1143000"/>
          </a:xfrm>
        </p:spPr>
        <p:txBody>
          <a:bodyPr/>
          <a:lstStyle/>
          <a:p>
            <a:pPr lvl="0" hangingPunct="1"/>
            <a:r>
              <a:rPr lang="de-DE" u="sng">
                <a:solidFill>
                  <a:srgbClr val="0033CC"/>
                </a:solidFill>
                <a:latin typeface="Arial" pitchFamily="34"/>
              </a:rPr>
              <a:t>Deine Aufgabe:</a:t>
            </a:r>
            <a:r>
              <a:rPr lang="de-DE">
                <a:latin typeface="Arial" pitchFamily="34"/>
              </a:rPr>
              <a:t>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685800" y="1628775"/>
            <a:ext cx="7772400" cy="4467228"/>
          </a:xfrm>
        </p:spPr>
        <p:txBody>
          <a:bodyPr/>
          <a:lstStyle/>
          <a:p>
            <a:pPr lvl="0" hangingPunct="1">
              <a:lnSpc>
                <a:spcPct val="90000"/>
              </a:lnSpc>
            </a:pPr>
            <a:r>
              <a:rPr lang="de-DE" dirty="0" smtClean="0">
                <a:latin typeface="Arial" pitchFamily="34"/>
              </a:rPr>
              <a:t>Öffne ein leeres Dokument in </a:t>
            </a:r>
            <a:r>
              <a:rPr lang="de-DE" dirty="0" err="1" smtClean="0">
                <a:latin typeface="Arial" pitchFamily="34"/>
              </a:rPr>
              <a:t>Impress</a:t>
            </a:r>
            <a:r>
              <a:rPr lang="de-DE" dirty="0" smtClean="0">
                <a:latin typeface="Arial" pitchFamily="34"/>
              </a:rPr>
              <a:t>.</a:t>
            </a:r>
          </a:p>
          <a:p>
            <a:pPr lvl="0" hangingPunct="1">
              <a:lnSpc>
                <a:spcPct val="90000"/>
              </a:lnSpc>
            </a:pPr>
            <a:r>
              <a:rPr lang="de-DE" dirty="0" smtClean="0">
                <a:latin typeface="Arial" pitchFamily="34"/>
              </a:rPr>
              <a:t>Klicke mit der rechten Maustaste links auf die Folie – Folienlayout anwählen.</a:t>
            </a:r>
          </a:p>
          <a:p>
            <a:pPr lvl="0" hangingPunct="1">
              <a:lnSpc>
                <a:spcPct val="90000"/>
              </a:lnSpc>
            </a:pPr>
            <a:r>
              <a:rPr lang="de-DE" dirty="0" smtClean="0">
                <a:latin typeface="Arial" pitchFamily="34"/>
              </a:rPr>
              <a:t>Einfügen – Medien – </a:t>
            </a:r>
            <a:r>
              <a:rPr lang="de-DE" dirty="0" err="1" smtClean="0">
                <a:latin typeface="Arial" pitchFamily="34"/>
              </a:rPr>
              <a:t>ClipArts</a:t>
            </a:r>
            <a:r>
              <a:rPr lang="de-DE" dirty="0" smtClean="0">
                <a:latin typeface="Arial" pitchFamily="34"/>
              </a:rPr>
              <a:t> Gallery</a:t>
            </a:r>
          </a:p>
          <a:p>
            <a:pPr lvl="0" hangingPunct="1">
              <a:lnSpc>
                <a:spcPct val="90000"/>
              </a:lnSpc>
            </a:pPr>
            <a:r>
              <a:rPr lang="de-DE" dirty="0" smtClean="0">
                <a:latin typeface="Arial" pitchFamily="34"/>
              </a:rPr>
              <a:t>Hintergrund auswählen und mit gedrückter </a:t>
            </a:r>
            <a:r>
              <a:rPr lang="de-DE" dirty="0" err="1" smtClean="0">
                <a:latin typeface="Arial" pitchFamily="34"/>
              </a:rPr>
              <a:t>Shift</a:t>
            </a:r>
            <a:r>
              <a:rPr lang="de-DE" dirty="0" smtClean="0">
                <a:latin typeface="Arial" pitchFamily="34"/>
              </a:rPr>
              <a:t>-Taste und rechter Maustaste den Hintergrund aufziehen.</a:t>
            </a:r>
          </a:p>
          <a:p>
            <a:pPr lvl="0" hangingPunct="1">
              <a:lnSpc>
                <a:spcPct val="90000"/>
              </a:lnSpc>
            </a:pPr>
            <a:r>
              <a:rPr lang="de-DE" dirty="0" smtClean="0">
                <a:latin typeface="Arial" pitchFamily="34"/>
              </a:rPr>
              <a:t>Bild in der Gallery auswählen und in Folie ziehen.</a:t>
            </a:r>
            <a:endParaRPr lang="de-DE" dirty="0">
              <a:latin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638803" y="304796"/>
            <a:ext cx="3429000" cy="685800"/>
          </a:xfrm>
        </p:spPr>
        <p:txBody>
          <a:bodyPr anchorCtr="0"/>
          <a:lstStyle/>
          <a:p>
            <a:pPr lvl="0" algn="l" hangingPunct="1"/>
            <a:r>
              <a:rPr lang="de-DE" sz="3600" b="1">
                <a:latin typeface="Arial" pitchFamily="34"/>
              </a:rPr>
              <a:t>Rastergrafiken</a:t>
            </a:r>
          </a:p>
        </p:txBody>
      </p:sp>
      <p:sp>
        <p:nvSpPr>
          <p:cNvPr id="3" name="Line 3"/>
          <p:cNvSpPr/>
          <p:nvPr/>
        </p:nvSpPr>
        <p:spPr>
          <a:xfrm>
            <a:off x="5715000" y="990596"/>
            <a:ext cx="32765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867403" y="1600200"/>
            <a:ext cx="3047996" cy="1143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33CC"/>
                </a:solidFill>
                <a:uFillTx/>
                <a:latin typeface="Arial" pitchFamily="34"/>
                <a:cs typeface="Arial" pitchFamily="34"/>
              </a:rPr>
              <a:t>Woraus bestehen </a:t>
            </a:r>
            <a:r>
              <a:rPr lang="de-DE" sz="2800" b="1" i="0" u="none" strike="noStrike" kern="1200" cap="none" spc="0" baseline="0">
                <a:solidFill>
                  <a:srgbClr val="0033CC"/>
                </a:solidFill>
                <a:uFillTx/>
                <a:latin typeface="Arial" pitchFamily="34"/>
                <a:cs typeface="Arial" pitchFamily="34"/>
              </a:rPr>
              <a:t>Rastergrafiken</a:t>
            </a:r>
            <a:r>
              <a:rPr lang="de-DE" sz="2800" b="0" i="0" u="none" strike="noStrike" kern="1200" cap="none" spc="0" baseline="0">
                <a:solidFill>
                  <a:srgbClr val="0033CC"/>
                </a:solidFill>
                <a:uFillTx/>
                <a:latin typeface="Arial" pitchFamily="34"/>
                <a:cs typeface="Arial" pitchFamily="34"/>
              </a:rPr>
              <a:t>? 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5292720" y="3716341"/>
            <a:ext cx="3657600" cy="15859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aus einzelnen</a:t>
            </a:r>
            <a:r>
              <a:rPr lang="de-DE" sz="20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28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Bildpunkten (Pixel)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die nur in ihrer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Farbe</a:t>
            </a: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und </a:t>
            </a:r>
            <a:r>
              <a:rPr lang="de-DE" sz="20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Lage veränderbar</a:t>
            </a: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sind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6011859" y="5516566"/>
            <a:ext cx="2449513" cy="579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>
                <a:solidFill>
                  <a:srgbClr val="0033CC"/>
                </a:solidFill>
                <a:uFillTx/>
                <a:latin typeface="Arial" pitchFamily="34"/>
                <a:cs typeface="Arial" pitchFamily="34"/>
              </a:rPr>
              <a:t>Pixelgrafik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04796"/>
            <a:ext cx="8077196" cy="761996"/>
          </a:xfrm>
        </p:spPr>
        <p:txBody>
          <a:bodyPr anchorCtr="0"/>
          <a:lstStyle/>
          <a:p>
            <a:pPr lvl="0" algn="l" hangingPunct="1"/>
            <a:r>
              <a:rPr lang="de-DE" sz="4000" b="1">
                <a:latin typeface="Arial" pitchFamily="34"/>
              </a:rPr>
              <a:t>Rastergrafiken – </a:t>
            </a:r>
            <a:r>
              <a:rPr lang="de-DE" sz="2000">
                <a:latin typeface="Arial" pitchFamily="34"/>
              </a:rPr>
              <a:t>auch Pixelgrafiken oder Bitmaps</a:t>
            </a:r>
          </a:p>
        </p:txBody>
      </p:sp>
      <p:sp>
        <p:nvSpPr>
          <p:cNvPr id="3" name="Line 3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685800" y="1447796"/>
            <a:ext cx="8153403" cy="761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sind 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Fotos,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die über einen 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Scanner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und 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Bildbearbeitungs</a:t>
            </a:r>
            <a:r>
              <a:rPr lang="de-DE" sz="2200" b="0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-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programm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für den Computer aufbereitet werden.</a:t>
            </a:r>
          </a:p>
        </p:txBody>
      </p:sp>
      <p:pic>
        <p:nvPicPr>
          <p:cNvPr id="5" name="Picture 5" descr="jpg3_Landung des ersten Amerikaners auf dem Mar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196" y="2590796"/>
            <a:ext cx="3352803" cy="2778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WordArt 6"/>
          <p:cNvSpPr/>
          <p:nvPr/>
        </p:nvSpPr>
        <p:spPr>
          <a:xfrm>
            <a:off x="1503365" y="4724403"/>
            <a:ext cx="2743200" cy="533396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360" baseline="0">
                <a:ln cap="flat">
                  <a:noFill/>
                  <a:prstDash val="solid"/>
                </a:ln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Die Landung des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360" baseline="0">
                <a:ln cap="flat">
                  <a:noFill/>
                  <a:prstDash val="solid"/>
                </a:ln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1. Amerikaners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360" baseline="0">
                <a:ln cap="flat">
                  <a:noFill/>
                  <a:prstDash val="solid"/>
                </a:ln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auf dem Mars</a:t>
            </a:r>
          </a:p>
        </p:txBody>
      </p:sp>
      <p:pic>
        <p:nvPicPr>
          <p:cNvPr id="7" name="Picture 7" descr="lasso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6226" y="2563813"/>
            <a:ext cx="2649538" cy="2781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3452" t="9756" r="3319" b="2502"/>
          <a:stretch>
            <a:fillRect/>
          </a:stretch>
        </p:blipFill>
        <p:spPr>
          <a:xfrm>
            <a:off x="5257800" y="2568577"/>
            <a:ext cx="2778120" cy="27765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381003"/>
            <a:ext cx="8001000" cy="685800"/>
          </a:xfrm>
        </p:spPr>
        <p:txBody>
          <a:bodyPr anchorCtr="0"/>
          <a:lstStyle/>
          <a:p>
            <a:pPr lvl="0" algn="l" hangingPunct="1"/>
            <a:r>
              <a:rPr lang="de-DE" sz="4000" b="1">
                <a:latin typeface="Arial" pitchFamily="34"/>
              </a:rPr>
              <a:t>Rastergrafiken – </a:t>
            </a:r>
            <a:r>
              <a:rPr lang="de-DE" sz="1400">
                <a:latin typeface="Arial" pitchFamily="34"/>
              </a:rPr>
              <a:t>auch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Pixelgrafiken</a:t>
            </a:r>
            <a:r>
              <a:rPr lang="de-DE" sz="2000">
                <a:latin typeface="Arial" pitchFamily="34"/>
              </a:rPr>
              <a:t> </a:t>
            </a:r>
            <a:r>
              <a:rPr lang="de-DE" sz="1400">
                <a:latin typeface="Arial" pitchFamily="34"/>
              </a:rPr>
              <a:t>oder</a:t>
            </a:r>
            <a:r>
              <a:rPr lang="de-DE" sz="2000">
                <a:latin typeface="Arial" pitchFamily="34"/>
              </a:rPr>
              <a:t> </a:t>
            </a:r>
            <a:r>
              <a:rPr lang="de-DE" sz="2000" b="1">
                <a:latin typeface="Arial" pitchFamily="34"/>
              </a:rPr>
              <a:t>Bitmaps</a:t>
            </a:r>
          </a:p>
        </p:txBody>
      </p:sp>
      <p:sp>
        <p:nvSpPr>
          <p:cNvPr id="3" name="Rectangle 3"/>
          <p:cNvSpPr/>
          <p:nvPr/>
        </p:nvSpPr>
        <p:spPr>
          <a:xfrm>
            <a:off x="685800" y="304796"/>
            <a:ext cx="8077196" cy="761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Line 4"/>
          <p:cNvSpPr/>
          <p:nvPr/>
        </p:nvSpPr>
        <p:spPr>
          <a:xfrm>
            <a:off x="761996" y="1066803"/>
            <a:ext cx="77724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Picture 5" descr="gif2_Knab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0" y="1447796"/>
            <a:ext cx="2808286" cy="4190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609603" y="3375022"/>
            <a:ext cx="4419596" cy="20351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Vergrößerung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führt zur    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Unschärfe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und 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Mosaikeffekt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Verkleinerung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führt zum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    Verlust von Bildpunkten </a:t>
            </a: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und somit zur </a:t>
            </a:r>
            <a:r>
              <a:rPr lang="de-DE" sz="2200" b="1" i="0" u="none" strike="noStrike" kern="1200" cap="none" spc="0" baseline="0">
                <a:solidFill>
                  <a:srgbClr val="FF3300"/>
                </a:solidFill>
                <a:uFillTx/>
                <a:latin typeface="Arial" pitchFamily="34"/>
                <a:cs typeface="Arial" pitchFamily="34"/>
              </a:rPr>
              <a:t>Qualitätsminderung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595310" y="1798633"/>
            <a:ext cx="4433889" cy="10969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sollten im Gegensatz zu Vektor-grafiken nach Möglichkeit </a:t>
            </a:r>
            <a:r>
              <a:rPr lang="de-DE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nicht in der Größe verändert werden:</a:t>
            </a:r>
            <a:endParaRPr lang="de-DE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1_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Bildschirmpräsentation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1_Standarddesign</vt:lpstr>
      <vt:lpstr>Wir vergleichen Pixelgrafiken und Vektorgrafiken</vt:lpstr>
      <vt:lpstr>Das weißt du noch!</vt:lpstr>
      <vt:lpstr>Wie sind Vektorgrafiken aufgebaut?</vt:lpstr>
      <vt:lpstr>Vektorgrafiken</vt:lpstr>
      <vt:lpstr>Vektorgrafiken</vt:lpstr>
      <vt:lpstr>Deine Aufgabe: </vt:lpstr>
      <vt:lpstr>Rastergrafiken</vt:lpstr>
      <vt:lpstr>Rastergrafiken – auch Pixelgrafiken oder Bitmaps</vt:lpstr>
      <vt:lpstr>Rastergrafiken – auch Pixelgrafiken oder Bitmaps</vt:lpstr>
      <vt:lpstr>Rastergrafiken – auch Pixelgrafiken oder Bitmaps</vt:lpstr>
      <vt:lpstr>Rastergrafiken – auch Pixelgrafiken oder Bitmaps</vt:lpstr>
      <vt:lpstr>PowerPoint-Präsentation</vt:lpstr>
      <vt:lpstr>Rastergrafiken – auch Pixelgrafiken oder Bitmaps</vt:lpstr>
      <vt:lpstr>Das weißt du jetzt!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vergleichen Pixelgrafiken und Vektorgrafiken</dc:title>
  <dc:creator>Bettina Bannert</dc:creator>
  <cp:lastModifiedBy>Lydia Storch</cp:lastModifiedBy>
  <cp:revision>7</cp:revision>
  <cp:lastPrinted>2016-01-06T11:20:27Z</cp:lastPrinted>
  <dcterms:created xsi:type="dcterms:W3CDTF">2013-01-06T15:46:32Z</dcterms:created>
  <dcterms:modified xsi:type="dcterms:W3CDTF">2016-01-06T11:22:59Z</dcterms:modified>
</cp:coreProperties>
</file>